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8" r:id="rId3"/>
    <p:sldId id="257" r:id="rId4"/>
    <p:sldId id="260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3C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04"/>
    <p:restoredTop sz="96291"/>
  </p:normalViewPr>
  <p:slideViewPr>
    <p:cSldViewPr snapToGrid="0" snapToObjects="1">
      <p:cViewPr varScale="1">
        <p:scale>
          <a:sx n="111" d="100"/>
          <a:sy n="111" d="100"/>
        </p:scale>
        <p:origin x="24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20575-1509-2C41-8E96-8152DDDFF34F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F54B4-8C71-884E-8703-CE68B9372A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EF54B4-8C71-884E-8703-CE68B9372A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6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51771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8979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14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77778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084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4188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30446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76237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8057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114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54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F6DA599-8D2F-0F49-92FB-5BD66E102AA6}" type="datetimeFigureOut">
              <a:rPr lang="en-TW" smtClean="0"/>
              <a:t>7/8/20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B719E13-3DD9-614B-8F3C-30E34CD461D1}" type="slidenum">
              <a:rPr lang="en-TW" smtClean="0"/>
              <a:t>‹#›</a:t>
            </a:fld>
            <a:endParaRPr lang="en-TW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769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AEBB-5096-4D48-8B16-59DE6389B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/>
              <a:t>AVSE</a:t>
            </a:r>
            <a:br>
              <a:rPr lang="en-US" altLang="zh-TW" sz="3600" dirty="0"/>
            </a:br>
            <a:r>
              <a:rPr lang="en-US" altLang="zh-TW" sz="3600" dirty="0"/>
              <a:t>(</a:t>
            </a:r>
            <a:r>
              <a:rPr lang="en-US" sz="3600" dirty="0"/>
              <a:t>Audio-Visual Speech</a:t>
            </a:r>
            <a:r>
              <a:rPr lang="zh-TW" altLang="en-US" sz="3600" dirty="0"/>
              <a:t> </a:t>
            </a:r>
            <a:r>
              <a:rPr lang="en-US" sz="3600" dirty="0"/>
              <a:t>Enhancement</a:t>
            </a:r>
            <a:r>
              <a:rPr lang="en-US" altLang="zh-TW" sz="3600" dirty="0"/>
              <a:t>)</a:t>
            </a:r>
            <a:endParaRPr lang="en-TW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DCB19-554A-7247-B6CF-3C9FE9EF7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2020.07.08</a:t>
            </a:r>
          </a:p>
          <a:p>
            <a:r>
              <a:rPr lang="en-US" altLang="zh-TW" dirty="0"/>
              <a:t>Chuang</a:t>
            </a:r>
            <a:r>
              <a:rPr lang="zh-TW" altLang="en-US" dirty="0"/>
              <a:t> </a:t>
            </a:r>
            <a:r>
              <a:rPr lang="en-US" altLang="zh-TW" dirty="0"/>
              <a:t>Shang-Yi</a:t>
            </a:r>
          </a:p>
        </p:txBody>
      </p:sp>
    </p:spTree>
    <p:extLst>
      <p:ext uri="{BB962C8B-B14F-4D97-AF65-F5344CB8AC3E}">
        <p14:creationId xmlns:p14="http://schemas.microsoft.com/office/powerpoint/2010/main" val="3390769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FE59-8B02-1F4A-B34B-E7F1FE73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DL-based</a:t>
            </a:r>
            <a:r>
              <a:rPr lang="zh-TW" altLang="en-US" dirty="0"/>
              <a:t> </a:t>
            </a:r>
            <a:r>
              <a:rPr lang="en-US" altLang="zh-TW" dirty="0"/>
              <a:t>Spec-Mapping</a:t>
            </a:r>
            <a:r>
              <a:rPr lang="zh-TW" altLang="en-US" dirty="0"/>
              <a:t> </a:t>
            </a:r>
            <a:r>
              <a:rPr lang="en-US" altLang="zh-TW" dirty="0"/>
              <a:t>SE</a:t>
            </a:r>
            <a:endParaRPr lang="en-TW" dirty="0"/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2CB2F90D-3C06-634B-A7B0-43F897C10EF2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STFT</a:t>
            </a:r>
            <a:r>
              <a:rPr lang="zh-TW" altLang="en-US" dirty="0"/>
              <a:t> </a:t>
            </a:r>
            <a:r>
              <a:rPr lang="en-US" altLang="zh-TW" dirty="0"/>
              <a:t>transform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process</a:t>
            </a:r>
            <a:r>
              <a:rPr lang="zh-TW" altLang="en-US" dirty="0"/>
              <a:t> </a:t>
            </a:r>
            <a:r>
              <a:rPr lang="en-US" altLang="zh-TW" dirty="0"/>
              <a:t>waveform</a:t>
            </a:r>
          </a:p>
          <a:p>
            <a:pPr lvl="1"/>
            <a:r>
              <a:rPr lang="en-US" altLang="zh-TW" dirty="0"/>
              <a:t>acquired:</a:t>
            </a:r>
            <a:r>
              <a:rPr lang="zh-TW" altLang="en-US" dirty="0"/>
              <a:t> 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noisy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spec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noisy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phase</a:t>
            </a:r>
          </a:p>
          <a:p>
            <a:r>
              <a:rPr lang="en-US" altLang="zh-TW" dirty="0"/>
              <a:t>Input</a:t>
            </a:r>
            <a:r>
              <a:rPr lang="zh-TW" altLang="en-US" dirty="0"/>
              <a:t> </a:t>
            </a:r>
            <a:r>
              <a:rPr lang="en-US" altLang="zh-TW" b="1" i="1" dirty="0">
                <a:solidFill>
                  <a:schemeClr val="accent5">
                    <a:lumMod val="75000"/>
                  </a:schemeClr>
                </a:solidFill>
              </a:rPr>
              <a:t>noisy</a:t>
            </a:r>
            <a:r>
              <a:rPr lang="zh-TW" alt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b="1" i="1" dirty="0">
                <a:solidFill>
                  <a:schemeClr val="accent5">
                    <a:lumMod val="75000"/>
                  </a:schemeClr>
                </a:solidFill>
              </a:rPr>
              <a:t>spec</a:t>
            </a:r>
            <a:r>
              <a:rPr lang="zh-TW" altLang="en-US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SE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</a:p>
          <a:p>
            <a:pPr lvl="1"/>
            <a:r>
              <a:rPr lang="en-US" altLang="zh-TW" dirty="0"/>
              <a:t>loss:</a:t>
            </a:r>
            <a:r>
              <a:rPr lang="zh-TW" altLang="en-US" dirty="0"/>
              <a:t> </a:t>
            </a:r>
            <a:r>
              <a:rPr lang="en-US" altLang="zh-TW" dirty="0"/>
              <a:t>spec</a:t>
            </a:r>
          </a:p>
          <a:p>
            <a:pPr lvl="1"/>
            <a:r>
              <a:rPr lang="en-US" altLang="zh-TW" dirty="0"/>
              <a:t>acquired:</a:t>
            </a:r>
            <a:r>
              <a:rPr lang="zh-TW" altLang="en-US" dirty="0"/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enhanced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spec</a:t>
            </a:r>
          </a:p>
          <a:p>
            <a:r>
              <a:rPr lang="en-US" altLang="zh-TW" dirty="0"/>
              <a:t>Reconstruct</a:t>
            </a:r>
            <a:r>
              <a:rPr lang="zh-TW" altLang="en-US" dirty="0"/>
              <a:t> </a:t>
            </a:r>
            <a:r>
              <a:rPr lang="en-US" altLang="zh-TW" dirty="0"/>
              <a:t>waveform</a:t>
            </a:r>
          </a:p>
          <a:p>
            <a:pPr lvl="1"/>
            <a:r>
              <a:rPr lang="en-US" altLang="zh-TW" dirty="0"/>
              <a:t>by</a:t>
            </a:r>
            <a:r>
              <a:rPr lang="zh-TW" altLang="en-US" dirty="0"/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enhanced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spec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noisy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</a:rPr>
              <a:t>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BFDAC-3B66-1944-BE07-5776A72E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26" y="768350"/>
            <a:ext cx="43815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1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F710-5B24-494A-AB1F-A884BDDD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AVSE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D0D0F-7ED7-1F4B-B43B-E9227B730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AVDCNN</a:t>
            </a:r>
            <a:r>
              <a:rPr lang="zh-TW" altLang="en-US" dirty="0"/>
              <a:t> </a:t>
            </a:r>
            <a:r>
              <a:rPr lang="en-US" altLang="zh-TW" dirty="0"/>
              <a:t>(Hou</a:t>
            </a:r>
            <a:r>
              <a:rPr lang="zh-TW" altLang="en-US" dirty="0"/>
              <a:t> </a:t>
            </a:r>
            <a:r>
              <a:rPr lang="en-US" altLang="zh-TW" dirty="0"/>
              <a:t>et</a:t>
            </a:r>
            <a:r>
              <a:rPr lang="zh-TW" altLang="en-US" dirty="0"/>
              <a:t> </a:t>
            </a:r>
            <a:r>
              <a:rPr lang="en-US" altLang="zh-TW" dirty="0"/>
              <a:t>al.)</a:t>
            </a:r>
            <a:endParaRPr lang="en-US" dirty="0"/>
          </a:p>
          <a:p>
            <a:r>
              <a:rPr lang="en-US" dirty="0"/>
              <a:t>Incorporate</a:t>
            </a:r>
            <a:r>
              <a:rPr lang="zh-TW" altLang="en-US" dirty="0"/>
              <a:t> </a:t>
            </a:r>
            <a:r>
              <a:rPr lang="en-US" altLang="zh-TW" dirty="0"/>
              <a:t>visual</a:t>
            </a:r>
            <a:r>
              <a:rPr lang="zh-TW" altLang="en-US" dirty="0"/>
              <a:t> </a:t>
            </a:r>
            <a:r>
              <a:rPr lang="en-US" altLang="zh-TW" dirty="0"/>
              <a:t>information</a:t>
            </a:r>
            <a:endParaRPr lang="en-TW" altLang="zh-TW" dirty="0"/>
          </a:p>
          <a:p>
            <a:r>
              <a:rPr lang="en-US" altLang="zh-TW" dirty="0"/>
              <a:t>Visual</a:t>
            </a:r>
            <a:r>
              <a:rPr lang="zh-TW" altLang="en-US" dirty="0"/>
              <a:t> </a:t>
            </a:r>
            <a:r>
              <a:rPr lang="en-US" altLang="zh-TW" dirty="0"/>
              <a:t>net</a:t>
            </a:r>
          </a:p>
          <a:p>
            <a:r>
              <a:rPr lang="en-US" altLang="zh-TW" dirty="0"/>
              <a:t>Multiple</a:t>
            </a:r>
            <a:r>
              <a:rPr lang="zh-TW" altLang="en-US" dirty="0"/>
              <a:t> </a:t>
            </a:r>
            <a:r>
              <a:rPr lang="en-US" altLang="zh-TW" dirty="0"/>
              <a:t>loss</a:t>
            </a:r>
          </a:p>
          <a:p>
            <a:pPr lvl="1"/>
            <a:r>
              <a:rPr lang="en-US" altLang="zh-TW" dirty="0"/>
              <a:t>audio</a:t>
            </a:r>
            <a:r>
              <a:rPr lang="zh-TW" altLang="en-US" dirty="0"/>
              <a:t> </a:t>
            </a:r>
            <a:r>
              <a:rPr lang="en-US" altLang="zh-TW" dirty="0"/>
              <a:t>loss:</a:t>
            </a:r>
            <a:r>
              <a:rPr lang="zh-TW" altLang="en-US" dirty="0"/>
              <a:t> </a:t>
            </a:r>
            <a:r>
              <a:rPr lang="en-US" altLang="zh-TW" dirty="0"/>
              <a:t>spec</a:t>
            </a:r>
          </a:p>
          <a:p>
            <a:pPr lvl="1"/>
            <a:r>
              <a:rPr lang="en-US" altLang="zh-TW" dirty="0"/>
              <a:t>visual</a:t>
            </a:r>
            <a:r>
              <a:rPr lang="zh-TW" altLang="en-US" dirty="0"/>
              <a:t> </a:t>
            </a:r>
            <a:r>
              <a:rPr lang="en-US" altLang="zh-TW" dirty="0"/>
              <a:t>loss: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53828-6E88-884A-818C-A5AC86EA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353" y="464429"/>
            <a:ext cx="6780308" cy="592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A9DC-2099-A74A-A242-B4D2A04A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AVSE</a:t>
            </a:r>
            <a:r>
              <a:rPr lang="zh-TW" altLang="en-US" dirty="0"/>
              <a:t> </a:t>
            </a:r>
            <a:r>
              <a:rPr lang="en-US" altLang="zh-TW" dirty="0"/>
              <a:t>Problems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0EB3F-28F7-D94C-A991-071D14B1F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Multi-data alignment</a:t>
            </a:r>
          </a:p>
          <a:p>
            <a:r>
              <a:rPr lang="en-US" altLang="zh-TW" dirty="0"/>
              <a:t>A</a:t>
            </a:r>
            <a:r>
              <a:rPr lang="en-US" dirty="0"/>
              <a:t>dditional visual processing costs</a:t>
            </a:r>
            <a:endParaRPr lang="en-US" altLang="zh-TW" dirty="0"/>
          </a:p>
          <a:p>
            <a:pPr lvl="1"/>
            <a:r>
              <a:rPr lang="en-US" altLang="zh-TW" dirty="0"/>
              <a:t>Compression</a:t>
            </a:r>
          </a:p>
          <a:p>
            <a:r>
              <a:rPr lang="en-US" altLang="zh-TW" dirty="0"/>
              <a:t>P</a:t>
            </a:r>
            <a:r>
              <a:rPr lang="en-US" dirty="0"/>
              <a:t>rivacy problems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facial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</a:p>
          <a:p>
            <a:pPr lvl="1"/>
            <a:r>
              <a:rPr lang="en-US" altLang="zh-TW" dirty="0"/>
              <a:t>Encoding</a:t>
            </a:r>
          </a:p>
          <a:p>
            <a:r>
              <a:rPr lang="en-US" altLang="zh-TW" dirty="0"/>
              <a:t>Scenario:</a:t>
            </a:r>
            <a:r>
              <a:rPr lang="zh-TW" altLang="en-US" dirty="0"/>
              <a:t> </a:t>
            </a:r>
            <a:r>
              <a:rPr lang="en-US" altLang="zh-TW" dirty="0"/>
              <a:t>audio</a:t>
            </a:r>
            <a:r>
              <a:rPr lang="zh-TW" altLang="en-US" dirty="0"/>
              <a:t> </a:t>
            </a:r>
            <a:r>
              <a:rPr lang="en-US" altLang="zh-TW" dirty="0"/>
              <a:t>assistant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car</a:t>
            </a:r>
            <a:r>
              <a:rPr lang="zh-TW" altLang="en-US" dirty="0"/>
              <a:t> </a:t>
            </a:r>
            <a:r>
              <a:rPr lang="en-US" altLang="zh-TW" dirty="0"/>
              <a:t>driving</a:t>
            </a:r>
          </a:p>
          <a:p>
            <a:pPr lvl="1"/>
            <a:r>
              <a:rPr lang="en-US" altLang="zh-TW" dirty="0"/>
              <a:t>Visual</a:t>
            </a:r>
            <a:r>
              <a:rPr lang="zh-TW" altLang="en-US" dirty="0"/>
              <a:t> </a:t>
            </a:r>
            <a:r>
              <a:rPr lang="en-US" altLang="zh-TW" dirty="0"/>
              <a:t>capture</a:t>
            </a:r>
            <a:r>
              <a:rPr lang="zh-TW" altLang="en-US" dirty="0"/>
              <a:t> </a:t>
            </a:r>
            <a:r>
              <a:rPr lang="en-US" altLang="zh-TW" dirty="0"/>
              <a:t>failure</a:t>
            </a:r>
            <a:r>
              <a:rPr lang="zh-TW" altLang="en-US" dirty="0"/>
              <a:t> </a:t>
            </a:r>
            <a:r>
              <a:rPr lang="en-US" altLang="zh-TW" dirty="0"/>
              <a:t>inside</a:t>
            </a:r>
            <a:r>
              <a:rPr lang="zh-TW" altLang="en-US" dirty="0"/>
              <a:t> </a:t>
            </a:r>
            <a:r>
              <a:rPr lang="en-US" altLang="zh-TW" dirty="0"/>
              <a:t>tunnels</a:t>
            </a:r>
          </a:p>
          <a:p>
            <a:r>
              <a:rPr lang="en-US" altLang="zh-TW" dirty="0"/>
              <a:t>Other problems</a:t>
            </a:r>
          </a:p>
        </p:txBody>
      </p:sp>
    </p:spTree>
    <p:extLst>
      <p:ext uri="{BB962C8B-B14F-4D97-AF65-F5344CB8AC3E}">
        <p14:creationId xmlns:p14="http://schemas.microsoft.com/office/powerpoint/2010/main" val="238857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82E83-3D87-D241-BCB6-2EDB79B412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Cochlear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AVSE</a:t>
                </a:r>
                <a:endParaRPr lang="en-TW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82E83-3D87-D241-BCB6-2EDB79B41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46" t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7224AEF-CF95-584D-88B3-CE31FE508A3A}"/>
              </a:ext>
            </a:extLst>
          </p:cNvPr>
          <p:cNvGrpSpPr/>
          <p:nvPr/>
        </p:nvGrpSpPr>
        <p:grpSpPr>
          <a:xfrm>
            <a:off x="1297689" y="2411320"/>
            <a:ext cx="9596622" cy="1422453"/>
            <a:chOff x="1122960" y="1836301"/>
            <a:chExt cx="9596622" cy="142245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0B002FC-AC45-E44D-B84A-51E0C6225D6F}"/>
                </a:ext>
              </a:extLst>
            </p:cNvPr>
            <p:cNvSpPr/>
            <p:nvPr/>
          </p:nvSpPr>
          <p:spPr>
            <a:xfrm>
              <a:off x="3090687" y="1871071"/>
              <a:ext cx="694006" cy="65046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6">
                      <a:lumMod val="75000"/>
                    </a:schemeClr>
                  </a:solidFill>
                </a:rPr>
                <a:t>SE</a:t>
              </a:r>
              <a:endParaRPr lang="en-TW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F5B3481-3A69-AE4C-AA25-E65361BDFAA9}"/>
                </a:ext>
              </a:extLst>
            </p:cNvPr>
            <p:cNvSpPr/>
            <p:nvPr/>
          </p:nvSpPr>
          <p:spPr>
            <a:xfrm>
              <a:off x="5788433" y="1871071"/>
              <a:ext cx="1534043" cy="65046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Cochlear</a:t>
              </a:r>
            </a:p>
            <a:p>
              <a:pPr algn="ctr"/>
              <a:r>
                <a:rPr lang="en-US" altLang="zh-TW" dirty="0">
                  <a:solidFill>
                    <a:schemeClr val="accent2">
                      <a:lumMod val="75000"/>
                    </a:schemeClr>
                  </a:solidFill>
                </a:rPr>
                <a:t>Simulation</a:t>
              </a:r>
              <a:endParaRPr lang="en-TW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382A667-1FC5-8141-8FE0-B6D755710B35}"/>
                </a:ext>
              </a:extLst>
            </p:cNvPr>
            <p:cNvSpPr/>
            <p:nvPr/>
          </p:nvSpPr>
          <p:spPr>
            <a:xfrm>
              <a:off x="9326216" y="1871071"/>
              <a:ext cx="1393366" cy="65046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4">
                      <a:lumMod val="75000"/>
                    </a:schemeClr>
                  </a:solidFill>
                </a:rPr>
                <a:t>Listening</a:t>
              </a:r>
            </a:p>
            <a:p>
              <a:pPr algn="ctr"/>
              <a:r>
                <a:rPr lang="en-US" altLang="zh-TW" dirty="0">
                  <a:solidFill>
                    <a:schemeClr val="accent4">
                      <a:lumMod val="75000"/>
                    </a:schemeClr>
                  </a:solidFill>
                </a:rPr>
                <a:t>Test</a:t>
              </a:r>
              <a:endParaRPr lang="en-TW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63627C2-345E-CD49-A0D8-56DCA41B4975}"/>
                </a:ext>
              </a:extLst>
            </p:cNvPr>
            <p:cNvSpPr/>
            <p:nvPr/>
          </p:nvSpPr>
          <p:spPr>
            <a:xfrm>
              <a:off x="3820705" y="2538754"/>
              <a:ext cx="1931715" cy="720000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3">
                      <a:lumMod val="75000"/>
                    </a:schemeClr>
                  </a:solidFill>
                </a:rPr>
                <a:t>Enhanced</a:t>
              </a:r>
            </a:p>
            <a:p>
              <a:pPr algn="ctr"/>
              <a:r>
                <a:rPr lang="en-US" altLang="zh-TW" dirty="0">
                  <a:solidFill>
                    <a:schemeClr val="accent3">
                      <a:lumMod val="75000"/>
                    </a:schemeClr>
                  </a:solidFill>
                </a:rPr>
                <a:t>Waveform</a:t>
              </a:r>
              <a:endParaRPr lang="en-TW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5C97342-90E4-1847-87D3-54FD0EF9450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6563" y="1836301"/>
              <a:ext cx="1440000" cy="720000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9167794-79A8-1B4C-8A43-B1D5D6AFE513}"/>
                </a:ext>
              </a:extLst>
            </p:cNvPr>
            <p:cNvSpPr/>
            <p:nvPr/>
          </p:nvSpPr>
          <p:spPr>
            <a:xfrm>
              <a:off x="1122960" y="2538754"/>
              <a:ext cx="1931715" cy="720000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3">
                      <a:lumMod val="75000"/>
                    </a:schemeClr>
                  </a:solidFill>
                </a:rPr>
                <a:t>Noisy</a:t>
              </a:r>
            </a:p>
            <a:p>
              <a:pPr algn="ctr"/>
              <a:r>
                <a:rPr lang="en-US" altLang="zh-TW" dirty="0">
                  <a:solidFill>
                    <a:schemeClr val="accent3">
                      <a:lumMod val="75000"/>
                    </a:schemeClr>
                  </a:solidFill>
                </a:rPr>
                <a:t>Waveform</a:t>
              </a:r>
              <a:endParaRPr lang="en-TW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6C6486E-9388-2D4C-9BA1-DBD9310805CB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8817" y="1836301"/>
              <a:ext cx="1440000" cy="720000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A677AE2-33B9-304B-B788-B0190A9C37AD}"/>
                </a:ext>
              </a:extLst>
            </p:cNvPr>
            <p:cNvSpPr/>
            <p:nvPr/>
          </p:nvSpPr>
          <p:spPr>
            <a:xfrm>
              <a:off x="7358487" y="2538754"/>
              <a:ext cx="1931715" cy="720000"/>
            </a:xfrm>
            <a:prstGeom prst="round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3">
                      <a:lumMod val="75000"/>
                    </a:schemeClr>
                  </a:solidFill>
                </a:rPr>
                <a:t>Filtered</a:t>
              </a:r>
            </a:p>
            <a:p>
              <a:pPr algn="ctr"/>
              <a:r>
                <a:rPr lang="en-US" altLang="zh-TW" dirty="0">
                  <a:solidFill>
                    <a:schemeClr val="accent3">
                      <a:lumMod val="75000"/>
                    </a:schemeClr>
                  </a:solidFill>
                </a:rPr>
                <a:t>Waveform</a:t>
              </a:r>
              <a:endParaRPr lang="en-TW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6165F91-B4F6-EF4E-8A8B-FD645F3DF1D7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4346" y="1836301"/>
              <a:ext cx="1440000" cy="720000"/>
            </a:xfrm>
            <a:prstGeom prst="rect">
              <a:avLst/>
            </a:prstGeom>
          </p:spPr>
        </p:pic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1B8FDC0D-3ED0-9143-88BE-2DA2AFFA31DA}"/>
                </a:ext>
              </a:extLst>
            </p:cNvPr>
            <p:cNvSpPr/>
            <p:nvPr/>
          </p:nvSpPr>
          <p:spPr>
            <a:xfrm>
              <a:off x="2853085" y="2155100"/>
              <a:ext cx="193334" cy="82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182FE017-BBC3-BD4F-A299-67DCC96176F2}"/>
                </a:ext>
              </a:extLst>
            </p:cNvPr>
            <p:cNvSpPr/>
            <p:nvPr/>
          </p:nvSpPr>
          <p:spPr>
            <a:xfrm>
              <a:off x="3828961" y="2155100"/>
              <a:ext cx="193334" cy="82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3A9A2A7F-29CA-6E4B-9E05-7D45496FE6BE}"/>
                </a:ext>
              </a:extLst>
            </p:cNvPr>
            <p:cNvSpPr/>
            <p:nvPr/>
          </p:nvSpPr>
          <p:spPr>
            <a:xfrm>
              <a:off x="5550831" y="2155100"/>
              <a:ext cx="193334" cy="82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EE3380DB-F609-DC49-990A-63CB915CD4D3}"/>
                </a:ext>
              </a:extLst>
            </p:cNvPr>
            <p:cNvSpPr/>
            <p:nvPr/>
          </p:nvSpPr>
          <p:spPr>
            <a:xfrm>
              <a:off x="7366744" y="2155100"/>
              <a:ext cx="193334" cy="82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61925230-8D9D-244B-AE28-C038AE01547B}"/>
                </a:ext>
              </a:extLst>
            </p:cNvPr>
            <p:cNvSpPr/>
            <p:nvPr/>
          </p:nvSpPr>
          <p:spPr>
            <a:xfrm>
              <a:off x="9088614" y="2155100"/>
              <a:ext cx="193334" cy="8240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F593089-63F2-B749-A8E4-2DE57AEB2E70}"/>
              </a:ext>
            </a:extLst>
          </p:cNvPr>
          <p:cNvGrpSpPr/>
          <p:nvPr/>
        </p:nvGrpSpPr>
        <p:grpSpPr>
          <a:xfrm>
            <a:off x="1543546" y="4328886"/>
            <a:ext cx="9350765" cy="877824"/>
            <a:chOff x="1815385" y="5205984"/>
            <a:chExt cx="9350765" cy="877824"/>
          </a:xfrm>
        </p:grpSpPr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0FD331E-8910-B543-9889-481D49EBA83D}"/>
                </a:ext>
              </a:extLst>
            </p:cNvPr>
            <p:cNvSpPr/>
            <p:nvPr/>
          </p:nvSpPr>
          <p:spPr>
            <a:xfrm>
              <a:off x="9772784" y="5205984"/>
              <a:ext cx="1393366" cy="877824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4">
                      <a:lumMod val="50000"/>
                    </a:schemeClr>
                  </a:solidFill>
                </a:rPr>
                <a:t>Intern</a:t>
              </a:r>
              <a:endParaRPr lang="en-TW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D04B581-0ED2-5040-93E2-C718BD5EBA06}"/>
                </a:ext>
              </a:extLst>
            </p:cNvPr>
            <p:cNvSpPr/>
            <p:nvPr/>
          </p:nvSpPr>
          <p:spPr>
            <a:xfrm>
              <a:off x="1815385" y="5424650"/>
              <a:ext cx="4419615" cy="44049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AVSE Done</a:t>
              </a:r>
              <a:endParaRPr lang="en-TW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44FDE65-DA9E-6449-9A50-D6329851B3CB}"/>
                </a:ext>
              </a:extLst>
            </p:cNvPr>
            <p:cNvSpPr/>
            <p:nvPr/>
          </p:nvSpPr>
          <p:spPr>
            <a:xfrm>
              <a:off x="6235001" y="5424650"/>
              <a:ext cx="3537783" cy="44049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Code</a:t>
              </a:r>
              <a:r>
                <a:rPr lang="zh-TW" altLang="en-US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Exists</a:t>
              </a:r>
              <a:endParaRPr lang="en-TW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788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FA83-EDE2-3D46-81CC-97CFB9AA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SP05, SP13</a:t>
            </a:r>
            <a:br>
              <a:rPr lang="en-US" dirty="0"/>
            </a:br>
            <a:r>
              <a:rPr lang="en-US" dirty="0"/>
              <a:t>engine, street</a:t>
            </a:r>
            <a:br>
              <a:rPr lang="en-US" dirty="0"/>
            </a:br>
            <a:r>
              <a:rPr lang="en-US" dirty="0"/>
              <a:t>0db, 5db</a:t>
            </a:r>
            <a:endParaRPr lang="en-TW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362F38-C724-104E-B033-71EE12B6E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707295"/>
              </p:ext>
            </p:extLst>
          </p:nvPr>
        </p:nvGraphicFramePr>
        <p:xfrm>
          <a:off x="1371600" y="2674307"/>
          <a:ext cx="9601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171549416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70195755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84518627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792182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Noisy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Enhaned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dirty="0"/>
                        <a:t>Filtered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32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PESQ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0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W" dirty="0"/>
                        <a:t>STOI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13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47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B4EEB6F-F8BC-C244-8890-222EAC5F16E6}"/>
              </a:ext>
            </a:extLst>
          </p:cNvPr>
          <p:cNvGrpSpPr/>
          <p:nvPr/>
        </p:nvGrpSpPr>
        <p:grpSpPr>
          <a:xfrm>
            <a:off x="1075053" y="206585"/>
            <a:ext cx="10539431" cy="3143957"/>
            <a:chOff x="1042969" y="3547818"/>
            <a:chExt cx="10539431" cy="31439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37019A-666B-3A4E-A0F4-2A91BF9C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3744" b="93136" l="88" r="96930">
                          <a14:foregroundMark x1="6579" y1="51170" x2="20614" y2="40094"/>
                          <a14:foregroundMark x1="20614" y1="40094" x2="21579" y2="39938"/>
                          <a14:foregroundMark x1="87895" y1="44774" x2="56404" y2="44774"/>
                          <a14:foregroundMark x1="86842" y1="52262" x2="62807" y2="84867"/>
                          <a14:foregroundMark x1="62807" y1="84867" x2="61842" y2="85647"/>
                          <a14:foregroundMark x1="70702" y1="78939" x2="76667" y2="64119"/>
                          <a14:foregroundMark x1="93333" y1="41966" x2="80877" y2="47114"/>
                          <a14:foregroundMark x1="69649" y1="24181" x2="85702" y2="35101"/>
                          <a14:foregroundMark x1="28158" y1="8736" x2="60351" y2="15445"/>
                          <a14:foregroundMark x1="15789" y1="83463" x2="25263" y2="88300"/>
                          <a14:foregroundMark x1="614" y1="48050" x2="4737" y2="54758"/>
                          <a14:foregroundMark x1="88" y1="44150" x2="23421" y2="74103"/>
                          <a14:foregroundMark x1="24737" y1="90484" x2="28158" y2="92824"/>
                          <a14:foregroundMark x1="30877" y1="93136" x2="38421" y2="92200"/>
                          <a14:foregroundMark x1="33070" y1="6708" x2="53333" y2="12637"/>
                          <a14:foregroundMark x1="79211" y1="26677" x2="86842" y2="34165"/>
                          <a14:foregroundMark x1="89035" y1="39626" x2="96930" y2="40562"/>
                          <a14:foregroundMark x1="29211" y1="5772" x2="32982" y2="6864"/>
                          <a14:foregroundMark x1="62193" y1="16381" x2="80877" y2="24181"/>
                          <a14:foregroundMark x1="47368" y1="8736" x2="66316" y2="17785"/>
                          <a14:foregroundMark x1="31754" y1="6084" x2="61228" y2="11388"/>
                          <a14:foregroundMark x1="61228" y1="11388" x2="73246" y2="22621"/>
                          <a14:foregroundMark x1="263" y1="42590" x2="9123" y2="23401"/>
                          <a14:foregroundMark x1="9123" y1="23401" x2="21053" y2="11232"/>
                          <a14:foregroundMark x1="21053" y1="11232" x2="50439" y2="7176"/>
                          <a14:foregroundMark x1="50439" y1="7176" x2="54035" y2="9672"/>
                          <a14:foregroundMark x1="8070" y1="23557" x2="19825" y2="10452"/>
                          <a14:foregroundMark x1="19825" y1="10452" x2="33509" y2="6240"/>
                          <a14:foregroundMark x1="33509" y1="6240" x2="42807" y2="9048"/>
                          <a14:foregroundMark x1="21579" y1="9672" x2="35965" y2="5616"/>
                          <a14:foregroundMark x1="35965" y1="5616" x2="55263" y2="10608"/>
                          <a14:foregroundMark x1="22895" y1="8424" x2="37456" y2="3744"/>
                          <a14:foregroundMark x1="37456" y1="3744" x2="52193" y2="7800"/>
                          <a14:backgroundMark x1="46228" y1="2340" x2="47018" y2="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6675" y="4119247"/>
              <a:ext cx="2923212" cy="164366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68D8E8-807C-4541-BFFC-1BD442923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5000" l="10000" r="98833">
                          <a14:foregroundMark x1="38167" y1="90500" x2="51833" y2="89167"/>
                          <a14:foregroundMark x1="51833" y1="89167" x2="58000" y2="91167"/>
                          <a14:foregroundMark x1="44167" y1="95000" x2="54167" y2="93500"/>
                          <a14:foregroundMark x1="49833" y1="22833" x2="61667" y2="11833"/>
                          <a14:foregroundMark x1="61667" y1="11833" x2="64000" y2="10667"/>
                          <a14:foregroundMark x1="71167" y1="8167" x2="80167" y2="4833"/>
                          <a14:foregroundMark x1="49167" y1="27167" x2="61000" y2="26833"/>
                          <a14:foregroundMark x1="69500" y1="22500" x2="74667" y2="27500"/>
                          <a14:foregroundMark x1="64167" y1="3500" x2="69667" y2="6833"/>
                          <a14:foregroundMark x1="81333" y1="5500" x2="90167" y2="167"/>
                          <a14:foregroundMark x1="92000" y1="1500" x2="97000" y2="167"/>
                          <a14:foregroundMark x1="81000" y1="6000" x2="98833" y2="0"/>
                          <a14:foregroundMark x1="81833" y1="6667" x2="98667" y2="0"/>
                          <a14:foregroundMark x1="68667" y1="17833" x2="70658" y2="17986"/>
                          <a14:foregroundMark x1="71201" y1="16567" x2="77000" y2="10333"/>
                          <a14:foregroundMark x1="72833" y1="15000" x2="76333" y2="11000"/>
                          <a14:foregroundMark x1="76610" y1="11903" x2="77333" y2="11000"/>
                          <a14:foregroundMark x1="69170" y1="22729" x2="73000" y2="23667"/>
                          <a14:foregroundMark x1="67961" y1="22433" x2="68524" y2="22571"/>
                          <a14:foregroundMark x1="64833" y1="21667" x2="67197" y2="22246"/>
                          <a14:foregroundMark x1="70595" y1="17030" x2="75167" y2="12000"/>
                          <a14:foregroundMark x1="66833" y1="21167" x2="68517" y2="19315"/>
                          <a14:foregroundMark x1="22833" y1="25667" x2="30000" y2="22333"/>
                          <a14:foregroundMark x1="21000" y1="28167" x2="23167" y2="23833"/>
                          <a14:foregroundMark x1="77000" y1="28833" x2="76667" y2="31333"/>
                          <a14:backgroundMark x1="69333" y1="20833" x2="73167" y2="18333"/>
                          <a14:backgroundMark x1="70667" y1="19000" x2="78000" y2="12167"/>
                          <a14:backgroundMark x1="67833" y1="20833" x2="77667" y2="13333"/>
                          <a14:backgroundMark x1="80333" y1="833" x2="83000" y2="0"/>
                          <a14:backgroundMark x1="79167" y1="2333" x2="83667" y2="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17821" y="3642761"/>
              <a:ext cx="2964579" cy="296457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C9F7B2-83A8-C14A-8C48-7E37009E9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267" b="97867" l="10000" r="90000">
                          <a14:foregroundMark x1="39733" y1="27600" x2="37933" y2="47000"/>
                          <a14:foregroundMark x1="37933" y1="47000" x2="56000" y2="31667"/>
                          <a14:foregroundMark x1="45533" y1="31267" x2="64400" y2="30267"/>
                          <a14:foregroundMark x1="64400" y1="30267" x2="41733" y2="32467"/>
                          <a14:foregroundMark x1="41733" y1="32467" x2="57667" y2="33267"/>
                          <a14:foregroundMark x1="57667" y1="33267" x2="39467" y2="39467"/>
                          <a14:foregroundMark x1="39467" y1="39467" x2="45533" y2="35467"/>
                          <a14:foregroundMark x1="54800" y1="36200" x2="54067" y2="37400"/>
                          <a14:foregroundMark x1="18200" y1="9933" x2="35067" y2="15933"/>
                          <a14:foregroundMark x1="35067" y1="15933" x2="48267" y2="6400"/>
                          <a14:foregroundMark x1="48267" y1="6400" x2="62600" y2="3667"/>
                          <a14:foregroundMark x1="62600" y1="3667" x2="78467" y2="7333"/>
                          <a14:foregroundMark x1="78467" y1="7333" x2="72867" y2="6400"/>
                          <a14:foregroundMark x1="80533" y1="13400" x2="84400" y2="6933"/>
                          <a14:foregroundMark x1="14667" y1="6067" x2="23067" y2="8000"/>
                          <a14:foregroundMark x1="25200" y1="2067" x2="29600" y2="2400"/>
                          <a14:foregroundMark x1="68667" y1="2200" x2="75467" y2="1333"/>
                          <a14:foregroundMark x1="21000" y1="93467" x2="35533" y2="89467"/>
                          <a14:foregroundMark x1="35533" y1="89467" x2="45867" y2="90667"/>
                          <a14:foregroundMark x1="53733" y1="93467" x2="80000" y2="92600"/>
                          <a14:foregroundMark x1="21000" y1="97867" x2="28333" y2="97467"/>
                          <a14:foregroundMark x1="62533" y1="27067" x2="56533" y2="43867"/>
                          <a14:foregroundMark x1="36400" y1="30067" x2="52533" y2="27933"/>
                          <a14:foregroundMark x1="42000" y1="26400" x2="63267" y2="27867"/>
                          <a14:foregroundMark x1="63267" y1="27867" x2="63533" y2="28133"/>
                          <a14:foregroundMark x1="45533" y1="40600" x2="55667" y2="39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2969" y="3547818"/>
              <a:ext cx="2839157" cy="283915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A2FA5C-1CF4-0F41-B1C3-8AF58420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267" b="97867" l="10000" r="90000">
                          <a14:foregroundMark x1="39733" y1="27600" x2="37933" y2="47000"/>
                          <a14:foregroundMark x1="37933" y1="47000" x2="56000" y2="31667"/>
                          <a14:foregroundMark x1="45533" y1="31267" x2="64400" y2="30267"/>
                          <a14:foregroundMark x1="64400" y1="30267" x2="41733" y2="32467"/>
                          <a14:foregroundMark x1="41733" y1="32467" x2="57667" y2="33267"/>
                          <a14:foregroundMark x1="57667" y1="33267" x2="39467" y2="39467"/>
                          <a14:foregroundMark x1="39467" y1="39467" x2="45533" y2="35467"/>
                          <a14:foregroundMark x1="54800" y1="36200" x2="54067" y2="37400"/>
                          <a14:foregroundMark x1="18200" y1="9933" x2="35067" y2="15933"/>
                          <a14:foregroundMark x1="35067" y1="15933" x2="48267" y2="6400"/>
                          <a14:foregroundMark x1="48267" y1="6400" x2="62600" y2="3667"/>
                          <a14:foregroundMark x1="62600" y1="3667" x2="78467" y2="7333"/>
                          <a14:foregroundMark x1="78467" y1="7333" x2="72867" y2="6400"/>
                          <a14:foregroundMark x1="80533" y1="13400" x2="84400" y2="6933"/>
                          <a14:foregroundMark x1="14667" y1="6067" x2="23067" y2="8000"/>
                          <a14:foregroundMark x1="25200" y1="2067" x2="29600" y2="2400"/>
                          <a14:foregroundMark x1="68667" y1="2200" x2="75467" y2="1333"/>
                          <a14:foregroundMark x1="21000" y1="93467" x2="35533" y2="89467"/>
                          <a14:foregroundMark x1="35533" y1="89467" x2="45867" y2="90667"/>
                          <a14:foregroundMark x1="53733" y1="93467" x2="80000" y2="92600"/>
                          <a14:foregroundMark x1="21000" y1="97867" x2="28333" y2="97467"/>
                          <a14:foregroundMark x1="62533" y1="27067" x2="56533" y2="43867"/>
                          <a14:foregroundMark x1="36400" y1="30067" x2="52533" y2="27933"/>
                          <a14:foregroundMark x1="42000" y1="26400" x2="63267" y2="27867"/>
                          <a14:foregroundMark x1="63267" y1="27867" x2="63533" y2="28133"/>
                          <a14:foregroundMark x1="45533" y1="40600" x2="55667" y2="39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95369" y="3700218"/>
              <a:ext cx="2839157" cy="28391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C9C574-9586-9B44-8FE2-264BA90F8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267" b="97867" l="10000" r="90000">
                          <a14:foregroundMark x1="39733" y1="27600" x2="37933" y2="47000"/>
                          <a14:foregroundMark x1="37933" y1="47000" x2="56000" y2="31667"/>
                          <a14:foregroundMark x1="45533" y1="31267" x2="64400" y2="30267"/>
                          <a14:foregroundMark x1="64400" y1="30267" x2="41733" y2="32467"/>
                          <a14:foregroundMark x1="41733" y1="32467" x2="57667" y2="33267"/>
                          <a14:foregroundMark x1="57667" y1="33267" x2="39467" y2="39467"/>
                          <a14:foregroundMark x1="39467" y1="39467" x2="45533" y2="35467"/>
                          <a14:foregroundMark x1="54800" y1="36200" x2="54067" y2="37400"/>
                          <a14:foregroundMark x1="18200" y1="9933" x2="35067" y2="15933"/>
                          <a14:foregroundMark x1="35067" y1="15933" x2="48267" y2="6400"/>
                          <a14:foregroundMark x1="48267" y1="6400" x2="62600" y2="3667"/>
                          <a14:foregroundMark x1="62600" y1="3667" x2="78467" y2="7333"/>
                          <a14:foregroundMark x1="78467" y1="7333" x2="72867" y2="6400"/>
                          <a14:foregroundMark x1="80533" y1="13400" x2="84400" y2="6933"/>
                          <a14:foregroundMark x1="14667" y1="6067" x2="23067" y2="8000"/>
                          <a14:foregroundMark x1="25200" y1="2067" x2="29600" y2="2400"/>
                          <a14:foregroundMark x1="68667" y1="2200" x2="75467" y2="1333"/>
                          <a14:foregroundMark x1="21000" y1="93467" x2="35533" y2="89467"/>
                          <a14:foregroundMark x1="35533" y1="89467" x2="45867" y2="90667"/>
                          <a14:foregroundMark x1="53733" y1="93467" x2="80000" y2="92600"/>
                          <a14:foregroundMark x1="21000" y1="97867" x2="28333" y2="97467"/>
                          <a14:foregroundMark x1="62533" y1="27067" x2="56533" y2="43867"/>
                          <a14:foregroundMark x1="36400" y1="30067" x2="52533" y2="27933"/>
                          <a14:foregroundMark x1="42000" y1="26400" x2="63267" y2="27867"/>
                          <a14:foregroundMark x1="63267" y1="27867" x2="63533" y2="28133"/>
                          <a14:foregroundMark x1="45533" y1="40600" x2="55667" y2="39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7769" y="3852618"/>
              <a:ext cx="2839157" cy="283915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F71251-B6E0-7641-8DF3-03A86BA34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3744" b="93136" l="88" r="96930">
                          <a14:foregroundMark x1="6579" y1="51170" x2="20614" y2="40094"/>
                          <a14:foregroundMark x1="20614" y1="40094" x2="21579" y2="39938"/>
                          <a14:foregroundMark x1="87895" y1="44774" x2="56404" y2="44774"/>
                          <a14:foregroundMark x1="86842" y1="52262" x2="62807" y2="84867"/>
                          <a14:foregroundMark x1="62807" y1="84867" x2="61842" y2="85647"/>
                          <a14:foregroundMark x1="70702" y1="78939" x2="76667" y2="64119"/>
                          <a14:foregroundMark x1="93333" y1="41966" x2="80877" y2="47114"/>
                          <a14:foregroundMark x1="69649" y1="24181" x2="85702" y2="35101"/>
                          <a14:foregroundMark x1="28158" y1="8736" x2="60351" y2="15445"/>
                          <a14:foregroundMark x1="15789" y1="83463" x2="25263" y2="88300"/>
                          <a14:foregroundMark x1="614" y1="48050" x2="4737" y2="54758"/>
                          <a14:foregroundMark x1="88" y1="44150" x2="23421" y2="74103"/>
                          <a14:foregroundMark x1="24737" y1="90484" x2="28158" y2="92824"/>
                          <a14:foregroundMark x1="30877" y1="93136" x2="38421" y2="92200"/>
                          <a14:foregroundMark x1="33070" y1="6708" x2="53333" y2="12637"/>
                          <a14:foregroundMark x1="79211" y1="26677" x2="86842" y2="34165"/>
                          <a14:foregroundMark x1="89035" y1="39626" x2="96930" y2="40562"/>
                          <a14:foregroundMark x1="29211" y1="5772" x2="32982" y2="6864"/>
                          <a14:foregroundMark x1="62193" y1="16381" x2="80877" y2="24181"/>
                          <a14:foregroundMark x1="47368" y1="8736" x2="66316" y2="17785"/>
                          <a14:foregroundMark x1="31754" y1="6084" x2="61228" y2="11388"/>
                          <a14:foregroundMark x1="61228" y1="11388" x2="73246" y2="22621"/>
                          <a14:foregroundMark x1="263" y1="42590" x2="9123" y2="23401"/>
                          <a14:foregroundMark x1="9123" y1="23401" x2="21053" y2="11232"/>
                          <a14:foregroundMark x1="21053" y1="11232" x2="50439" y2="7176"/>
                          <a14:foregroundMark x1="50439" y1="7176" x2="54035" y2="9672"/>
                          <a14:foregroundMark x1="8070" y1="23557" x2="19825" y2="10452"/>
                          <a14:foregroundMark x1="19825" y1="10452" x2="33509" y2="6240"/>
                          <a14:foregroundMark x1="33509" y1="6240" x2="42807" y2="9048"/>
                          <a14:foregroundMark x1="21579" y1="9672" x2="35965" y2="5616"/>
                          <a14:foregroundMark x1="35965" y1="5616" x2="55263" y2="10608"/>
                          <a14:foregroundMark x1="22895" y1="8424" x2="37456" y2="3744"/>
                          <a14:foregroundMark x1="37456" y1="3744" x2="52193" y2="7800"/>
                          <a14:backgroundMark x1="46228" y1="2340" x2="47018" y2="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99075" y="4271647"/>
              <a:ext cx="2923212" cy="1643665"/>
            </a:xfrm>
            <a:prstGeom prst="rect">
              <a:avLst/>
            </a:prstGeom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AFC7668-AF0A-084F-9DAB-2BDBBC8D1625}"/>
                </a:ext>
              </a:extLst>
            </p:cNvPr>
            <p:cNvSpPr/>
            <p:nvPr/>
          </p:nvSpPr>
          <p:spPr>
            <a:xfrm>
              <a:off x="8426331" y="4804883"/>
              <a:ext cx="515200" cy="52807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1223838-2FA1-934D-8DED-1FD844E8B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3744" b="93136" l="88" r="96930">
                          <a14:foregroundMark x1="6579" y1="51170" x2="20614" y2="40094"/>
                          <a14:foregroundMark x1="20614" y1="40094" x2="21579" y2="39938"/>
                          <a14:foregroundMark x1="87895" y1="44774" x2="56404" y2="44774"/>
                          <a14:foregroundMark x1="86842" y1="52262" x2="62807" y2="84867"/>
                          <a14:foregroundMark x1="62807" y1="84867" x2="61842" y2="85647"/>
                          <a14:foregroundMark x1="70702" y1="78939" x2="76667" y2="64119"/>
                          <a14:foregroundMark x1="93333" y1="41966" x2="80877" y2="47114"/>
                          <a14:foregroundMark x1="69649" y1="24181" x2="85702" y2="35101"/>
                          <a14:foregroundMark x1="28158" y1="8736" x2="60351" y2="15445"/>
                          <a14:foregroundMark x1="15789" y1="83463" x2="25263" y2="88300"/>
                          <a14:foregroundMark x1="614" y1="48050" x2="4737" y2="54758"/>
                          <a14:foregroundMark x1="88" y1="44150" x2="23421" y2="74103"/>
                          <a14:foregroundMark x1="24737" y1="90484" x2="28158" y2="92824"/>
                          <a14:foregroundMark x1="30877" y1="93136" x2="38421" y2="92200"/>
                          <a14:foregroundMark x1="33070" y1="6708" x2="53333" y2="12637"/>
                          <a14:foregroundMark x1="79211" y1="26677" x2="86842" y2="34165"/>
                          <a14:foregroundMark x1="89035" y1="39626" x2="96930" y2="40562"/>
                          <a14:foregroundMark x1="29211" y1="5772" x2="32982" y2="6864"/>
                          <a14:foregroundMark x1="62193" y1="16381" x2="80877" y2="24181"/>
                          <a14:foregroundMark x1="47368" y1="8736" x2="66316" y2="17785"/>
                          <a14:foregroundMark x1="31754" y1="6084" x2="61228" y2="11388"/>
                          <a14:foregroundMark x1="61228" y1="11388" x2="73246" y2="22621"/>
                          <a14:foregroundMark x1="263" y1="42590" x2="9123" y2="23401"/>
                          <a14:foregroundMark x1="9123" y1="23401" x2="21053" y2="11232"/>
                          <a14:foregroundMark x1="21053" y1="11232" x2="50439" y2="7176"/>
                          <a14:foregroundMark x1="50439" y1="7176" x2="54035" y2="9672"/>
                          <a14:foregroundMark x1="8070" y1="23557" x2="19825" y2="10452"/>
                          <a14:foregroundMark x1="19825" y1="10452" x2="33509" y2="6240"/>
                          <a14:foregroundMark x1="33509" y1="6240" x2="42807" y2="9048"/>
                          <a14:foregroundMark x1="21579" y1="9672" x2="35965" y2="5616"/>
                          <a14:foregroundMark x1="35965" y1="5616" x2="55263" y2="10608"/>
                          <a14:foregroundMark x1="22895" y1="8424" x2="37456" y2="3744"/>
                          <a14:foregroundMark x1="37456" y1="3744" x2="52193" y2="7800"/>
                          <a14:backgroundMark x1="46228" y1="2340" x2="47018" y2="3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51475" y="4424047"/>
              <a:ext cx="2923212" cy="1643665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0697D80B-FD3F-054F-B7A6-E649A7C91906}"/>
                </a:ext>
              </a:extLst>
            </p:cNvPr>
            <p:cNvSpPr/>
            <p:nvPr/>
          </p:nvSpPr>
          <p:spPr>
            <a:xfrm>
              <a:off x="4085852" y="4804883"/>
              <a:ext cx="515200" cy="52807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13CCD5-12F5-2448-B532-ECB6F0FBA30B}"/>
              </a:ext>
            </a:extLst>
          </p:cNvPr>
          <p:cNvGrpSpPr/>
          <p:nvPr/>
        </p:nvGrpSpPr>
        <p:grpSpPr>
          <a:xfrm>
            <a:off x="1147243" y="1752246"/>
            <a:ext cx="12347127" cy="5502971"/>
            <a:chOff x="1147243" y="-1542128"/>
            <a:chExt cx="12347127" cy="55029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737AA7-1766-024F-B60A-336552C1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67" b="99807" l="5132" r="99653">
                          <a14:foregroundMark x1="26006" y1="18608" x2="26630" y2="10971"/>
                          <a14:foregroundMark x1="26630" y1="10971" x2="36963" y2="3867"/>
                          <a14:foregroundMark x1="36963" y1="3867" x2="42164" y2="11696"/>
                          <a14:foregroundMark x1="42164" y1="11696" x2="42580" y2="14693"/>
                          <a14:foregroundMark x1="19556" y1="59207" x2="17060" y2="78927"/>
                          <a14:foregroundMark x1="17060" y1="78927" x2="25589" y2="84824"/>
                          <a14:foregroundMark x1="25589" y1="84824" x2="33842" y2="83132"/>
                          <a14:foregroundMark x1="91540" y1="59401" x2="91331" y2="90768"/>
                          <a14:foregroundMark x1="91331" y1="90768" x2="85482" y2="97892"/>
                          <a14:foregroundMark x1="81910" y1="99252" x2="79750" y2="99807"/>
                          <a14:foregroundMark x1="24896" y1="23538" x2="43412" y2="17641"/>
                          <a14:foregroundMark x1="10818" y1="67279" x2="19209" y2="46061"/>
                          <a14:foregroundMark x1="9986" y1="85694" x2="16990" y2="68439"/>
                          <a14:foregroundMark x1="10680" y1="52151" x2="5132" y2="72692"/>
                          <a14:foregroundMark x1="92926" y1="50459" x2="99653" y2="79990"/>
                          <a14:foregroundMark x1="99653" y1="79990" x2="95839" y2="87192"/>
                          <a14:backgroundMark x1="94175" y1="99275" x2="99307" y2="97825"/>
                          <a14:backgroundMark x1="86338" y1="99130" x2="83426" y2="99855"/>
                          <a14:backgroundMark x1="84258" y1="99130" x2="83218" y2="99855"/>
                          <a14:backgroundMark x1="86755" y1="97970" x2="82802" y2="99855"/>
                          <a14:backgroundMark x1="86755" y1="98260" x2="83426" y2="99855"/>
                          <a14:backgroundMark x1="42926" y1="918" x2="52011" y2="261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47243" y="280736"/>
              <a:ext cx="2139577" cy="306989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074646-5DD4-3640-B28D-4938A1AF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1837" y1="55625" x2="33716" y2="52708"/>
                          <a14:foregroundMark x1="58559" y1="54583" x2="60543" y2="56667"/>
                          <a14:foregroundMark x1="62735" y1="65729" x2="64092" y2="68438"/>
                          <a14:foregroundMark x1="63257" y1="66458" x2="64196" y2="69271"/>
                          <a14:backgroundMark x1="67850" y1="61979" x2="76305" y2="79479"/>
                          <a14:backgroundMark x1="76305" y1="79479" x2="76305" y2="79479"/>
                          <a14:backgroundMark x1="25783" y1="59792" x2="19207" y2="75104"/>
                          <a14:backgroundMark x1="19207" y1="75104" x2="18163" y2="80208"/>
                          <a14:backgroundMark x1="28079" y1="59792" x2="27035" y2="63750"/>
                          <a14:backgroundMark x1="57516" y1="70938" x2="58246" y2="73021"/>
                          <a14:backgroundMark x1="57724" y1="70417" x2="57829" y2="72708"/>
                          <a14:backgroundMark x1="58351" y1="76250" x2="58038" y2="70833"/>
                          <a14:backgroundMark x1="57307" y1="69375" x2="58038" y2="73646"/>
                          <a14:backgroundMark x1="56994" y1="68854" x2="57620" y2="70938"/>
                          <a14:backgroundMark x1="57098" y1="68542" x2="58142" y2="70104"/>
                          <a14:backgroundMark x1="58455" y1="78750" x2="58664" y2="75938"/>
                          <a14:backgroundMark x1="58664" y1="79792" x2="58664" y2="78750"/>
                          <a14:backgroundMark x1="64927" y1="73750" x2="65344" y2="70000"/>
                          <a14:backgroundMark x1="60732" y1="56523" x2="61900" y2="58854"/>
                          <a14:backgroundMark x1="60125" y1="54063" x2="60752" y2="55625"/>
                          <a14:backgroundMark x1="41232" y1="34896" x2="40397" y2="36042"/>
                          <a14:backgroundMark x1="43006" y1="33750" x2="47182" y2="33333"/>
                          <a14:backgroundMark x1="43841" y1="34063" x2="46138" y2="33750"/>
                          <a14:backgroundMark x1="32359" y1="73750" x2="31837" y2="75417"/>
                          <a14:backgroundMark x1="32255" y1="73125" x2="31733" y2="75208"/>
                          <a14:backgroundMark x1="32568" y1="72813" x2="31315" y2="76563"/>
                          <a14:backgroundMark x1="32672" y1="71979" x2="31942" y2="75521"/>
                          <a14:backgroundMark x1="32777" y1="71667" x2="32359" y2="74375"/>
                        </a14:backgroundRemoval>
                      </a14:imgEffect>
                      <a14:imgEffect>
                        <a14:brightnessContrast bright="3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02863" y="-1542128"/>
              <a:ext cx="5491507" cy="5502971"/>
            </a:xfrm>
            <a:prstGeom prst="rect">
              <a:avLst/>
            </a:prstGeom>
          </p:spPr>
        </p:pic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14226015-8F92-974A-ACDB-127E6584419A}"/>
                </a:ext>
              </a:extLst>
            </p:cNvPr>
            <p:cNvSpPr/>
            <p:nvPr/>
          </p:nvSpPr>
          <p:spPr>
            <a:xfrm>
              <a:off x="3529263" y="433136"/>
              <a:ext cx="5165557" cy="1630867"/>
            </a:xfrm>
            <a:prstGeom prst="wedgeRoundRectCallout">
              <a:avLst>
                <a:gd name="adj1" fmla="val -36902"/>
                <a:gd name="adj2" fmla="val 967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/>
                <a:t>吃完零食會把垃圾好好丟進垃圾桶ㄉ同學</a:t>
              </a:r>
              <a:r>
                <a:rPr lang="zh-TW" altLang="en-US" sz="3600" dirty="0"/>
                <a:t>👇</a:t>
              </a:r>
              <a:endParaRPr lang="en-US" sz="3600" dirty="0"/>
            </a:p>
          </p:txBody>
        </p: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E0AC7D45-7E06-7845-A0A9-E18035F6D9AC}"/>
                </a:ext>
              </a:extLst>
            </p:cNvPr>
            <p:cNvSpPr/>
            <p:nvPr/>
          </p:nvSpPr>
          <p:spPr>
            <a:xfrm>
              <a:off x="7258492" y="1901067"/>
              <a:ext cx="1928176" cy="898358"/>
            </a:xfrm>
            <a:prstGeom prst="wedgeRoundRectCallout">
              <a:avLst>
                <a:gd name="adj1" fmla="val 48193"/>
                <a:gd name="adj2" fmla="val 842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/>
                <a:t>讚ㄛ</a:t>
              </a:r>
              <a:r>
                <a:rPr lang="zh-TW" altLang="en-US" sz="3600" dirty="0"/>
                <a:t>👍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62604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{287B4A91-D7F4-DF4F-BCC9-44FD8BB4A34F}tf16401369</Template>
  <TotalTime>306</TotalTime>
  <Words>138</Words>
  <Application>Microsoft Macintosh PowerPoint</Application>
  <PresentationFormat>Widescreen</PresentationFormat>
  <Paragraphs>55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微軟正黑體</vt:lpstr>
      <vt:lpstr>华文楷体</vt:lpstr>
      <vt:lpstr>Calibri</vt:lpstr>
      <vt:lpstr>Cambria Math</vt:lpstr>
      <vt:lpstr>Franklin Gothic Book</vt:lpstr>
      <vt:lpstr>Crop</vt:lpstr>
      <vt:lpstr>AVSE (Audio-Visual Speech Enhancement)</vt:lpstr>
      <vt:lpstr>DL-based Spec-Mapping SE</vt:lpstr>
      <vt:lpstr>AVSE</vt:lpstr>
      <vt:lpstr>AVSE Problems</vt:lpstr>
      <vt:lpstr>Cochlear × AVSE</vt:lpstr>
      <vt:lpstr>SP05, SP13 engine, street 0db, 5db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Audio-Visual Speech Enhancement</dc:title>
  <dc:creator>Microsoft Office User</dc:creator>
  <cp:lastModifiedBy>Microsoft Office User</cp:lastModifiedBy>
  <cp:revision>63</cp:revision>
  <dcterms:created xsi:type="dcterms:W3CDTF">2020-07-02T05:04:43Z</dcterms:created>
  <dcterms:modified xsi:type="dcterms:W3CDTF">2020-07-08T05:45:06Z</dcterms:modified>
</cp:coreProperties>
</file>